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8"/>
  </p:notesMasterIdLst>
  <p:sldIdLst>
    <p:sldId id="256" r:id="rId2"/>
    <p:sldId id="258" r:id="rId3"/>
    <p:sldId id="260" r:id="rId4"/>
    <p:sldId id="259" r:id="rId5"/>
    <p:sldId id="261" r:id="rId6"/>
    <p:sldId id="262" r:id="rId7"/>
    <p:sldId id="263" r:id="rId8"/>
    <p:sldId id="264" r:id="rId9"/>
    <p:sldId id="265" r:id="rId10"/>
    <p:sldId id="266" r:id="rId11"/>
    <p:sldId id="267" r:id="rId12"/>
    <p:sldId id="271" r:id="rId13"/>
    <p:sldId id="273" r:id="rId14"/>
    <p:sldId id="268" r:id="rId15"/>
    <p:sldId id="274" r:id="rId16"/>
    <p:sldId id="272" r:id="rId17"/>
    <p:sldId id="275" r:id="rId18"/>
    <p:sldId id="276" r:id="rId19"/>
    <p:sldId id="270" r:id="rId20"/>
    <p:sldId id="277" r:id="rId21"/>
    <p:sldId id="278" r:id="rId22"/>
    <p:sldId id="279" r:id="rId23"/>
    <p:sldId id="280" r:id="rId24"/>
    <p:sldId id="281" r:id="rId25"/>
    <p:sldId id="257"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3D78B-8E16-4450-94B6-C74CB9FC57E6}" type="datetimeFigureOut">
              <a:rPr lang="zh-CN" altLang="en-US" smtClean="0"/>
              <a:t>2017/7/17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FD6AC9-36DD-42C9-B12E-9C8ABF0B79F1}" type="slidenum">
              <a:rPr lang="zh-CN" altLang="en-US" smtClean="0"/>
              <a:t>‹#›</a:t>
            </a:fld>
            <a:endParaRPr lang="zh-CN" altLang="en-US"/>
          </a:p>
        </p:txBody>
      </p:sp>
    </p:spTree>
    <p:extLst>
      <p:ext uri="{BB962C8B-B14F-4D97-AF65-F5344CB8AC3E}">
        <p14:creationId xmlns:p14="http://schemas.microsoft.com/office/powerpoint/2010/main" val="3492023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FD6AC9-36DD-42C9-B12E-9C8ABF0B79F1}" type="slidenum">
              <a:rPr lang="zh-CN" altLang="en-US" smtClean="0"/>
              <a:t>18</a:t>
            </a:fld>
            <a:endParaRPr lang="zh-CN" altLang="en-US"/>
          </a:p>
        </p:txBody>
      </p:sp>
    </p:spTree>
    <p:extLst>
      <p:ext uri="{BB962C8B-B14F-4D97-AF65-F5344CB8AC3E}">
        <p14:creationId xmlns:p14="http://schemas.microsoft.com/office/powerpoint/2010/main" val="33229897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91B805F-FF0F-4BAA-A3A3-E4F945D687F8}" type="datetimeFigureOut">
              <a:rPr lang="en-US" dirty="0"/>
              <a:t>7/17/2017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0B5C51-60B3-48EF-AA78-DB950F30DBA2}" type="datetimeFigureOut">
              <a:rPr lang="en-US" dirty="0"/>
              <a:t>7/17/2017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35D676B-6E73-4E3B-A9B3-4966DB9B52A5}" type="datetimeFigureOut">
              <a:rPr lang="en-US" dirty="0"/>
              <a:t>7/17/2017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261F3A6-CC5D-4649-8527-DB0C21FDDFD9}" type="datetimeFigureOut">
              <a:rPr lang="en-US" dirty="0"/>
              <a:t>7/17/2017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5B6F927C-B73E-4F9D-ADFE-F6E23BD7CEE8}" type="datetimeFigureOut">
              <a:rPr lang="en-US" dirty="0"/>
              <a:t>7/17/2017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5B1FFFF-984A-4EE5-9BF2-EC9310C878F1}" type="datetimeFigureOut">
              <a:rPr lang="en-US" dirty="0"/>
              <a:t>7/17/2017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03271C1-B42E-4A60-A25F-0185B888604B}" type="datetimeFigureOut">
              <a:rPr lang="en-US" dirty="0"/>
              <a:t>7/17/2017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0416292-3725-4763-8973-4C59F0403D99}" type="datetimeFigureOut">
              <a:rPr lang="en-US" dirty="0"/>
              <a:t>7/17/2017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996D1-8909-469F-911A-4C12C68BF5D9}" type="datetimeFigureOut">
              <a:rPr lang="en-US" dirty="0"/>
              <a:t>7/17/2017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16A73BC-5D11-4675-B334-102E1E8C9B50}" type="datetimeFigureOut">
              <a:rPr lang="en-US" dirty="0"/>
              <a:t>7/17/2017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27B8E45F-652B-4E89-8925-000B0AB8FD98}" type="datetimeFigureOut">
              <a:rPr lang="en-US" dirty="0"/>
              <a:t>7/17/2017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C4A3462A-2D5B-48AF-A3D4-EF8A90A50A80}" type="datetimeFigureOut">
              <a:rPr lang="en-US" dirty="0"/>
              <a:t>7/17/2017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基于标记的</a:t>
            </a:r>
            <a:r>
              <a:rPr lang="en-US" altLang="zh-CN" dirty="0"/>
              <a:t>AR</a:t>
            </a:r>
            <a:r>
              <a:rPr lang="zh-CN" altLang="en-US" dirty="0" smtClean="0"/>
              <a:t>的</a:t>
            </a:r>
            <a:r>
              <a:rPr lang="en-US" altLang="zh-CN" dirty="0" err="1" smtClean="0"/>
              <a:t>OpenCV</a:t>
            </a:r>
            <a:r>
              <a:rPr lang="zh-CN" altLang="en-US" dirty="0" smtClean="0"/>
              <a:t>实现及在</a:t>
            </a:r>
            <a:r>
              <a:rPr lang="en-US" altLang="zh-CN" dirty="0" smtClean="0"/>
              <a:t>Unity</a:t>
            </a:r>
            <a:r>
              <a:rPr lang="zh-CN" altLang="en-US" dirty="0" smtClean="0"/>
              <a:t>中的应用</a:t>
            </a:r>
            <a:endParaRPr lang="zh-CN" altLang="en-US" dirty="0"/>
          </a:p>
        </p:txBody>
      </p:sp>
      <p:sp>
        <p:nvSpPr>
          <p:cNvPr id="3" name="副标题 2"/>
          <p:cNvSpPr>
            <a:spLocks noGrp="1"/>
          </p:cNvSpPr>
          <p:nvPr>
            <p:ph type="subTitle" idx="1"/>
          </p:nvPr>
        </p:nvSpPr>
        <p:spPr/>
        <p:txBody>
          <a:bodyPr>
            <a:normAutofit fontScale="92500" lnSpcReduction="20000"/>
          </a:bodyPr>
          <a:lstStyle/>
          <a:p>
            <a:endParaRPr lang="en-US" altLang="zh-CN" dirty="0" smtClean="0"/>
          </a:p>
          <a:p>
            <a:r>
              <a:rPr lang="zh-CN" altLang="en-US" dirty="0" smtClean="0"/>
              <a:t>作者： 史昀捷</a:t>
            </a:r>
            <a:endParaRPr lang="en-US" altLang="zh-CN" dirty="0" smtClean="0"/>
          </a:p>
          <a:p>
            <a:r>
              <a:rPr lang="zh-CN" altLang="en-US" dirty="0"/>
              <a:t>指导</a:t>
            </a:r>
            <a:r>
              <a:rPr lang="zh-CN" altLang="en-US" dirty="0" smtClean="0"/>
              <a:t>老师： 李春</a:t>
            </a:r>
            <a:endParaRPr lang="zh-CN" altLang="en-US" dirty="0"/>
          </a:p>
        </p:txBody>
      </p:sp>
    </p:spTree>
    <p:extLst>
      <p:ext uri="{BB962C8B-B14F-4D97-AF65-F5344CB8AC3E}">
        <p14:creationId xmlns:p14="http://schemas.microsoft.com/office/powerpoint/2010/main" val="747451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OpenCV</a:t>
            </a:r>
            <a:endParaRPr lang="zh-CN" altLang="en-US" dirty="0"/>
          </a:p>
        </p:txBody>
      </p:sp>
      <p:sp>
        <p:nvSpPr>
          <p:cNvPr id="3" name="内容占位符 2"/>
          <p:cNvSpPr>
            <a:spLocks noGrp="1"/>
          </p:cNvSpPr>
          <p:nvPr>
            <p:ph idx="1"/>
          </p:nvPr>
        </p:nvSpPr>
        <p:spPr/>
        <p:txBody>
          <a:bodyPr/>
          <a:lstStyle/>
          <a:p>
            <a:pPr marL="274320" lvl="1" indent="0">
              <a:buNone/>
            </a:pPr>
            <a:r>
              <a:rPr lang="zh-CN" altLang="en-US" dirty="0"/>
              <a:t>图像处理</a:t>
            </a:r>
            <a:r>
              <a:rPr lang="zh-CN" altLang="en-US" dirty="0" smtClean="0"/>
              <a:t>过程：</a:t>
            </a:r>
            <a:endParaRPr lang="en-US" altLang="zh-CN" dirty="0" smtClean="0"/>
          </a:p>
          <a:p>
            <a:pPr marL="274320" lvl="1" indent="0">
              <a:buNone/>
            </a:pPr>
            <a:endParaRPr lang="en-US" altLang="zh-CN" dirty="0" smtClean="0"/>
          </a:p>
          <a:p>
            <a:pPr marL="274320" lvl="1" indent="0">
              <a:buNone/>
            </a:pPr>
            <a:r>
              <a:rPr lang="en-US" altLang="zh-CN" dirty="0" smtClean="0"/>
              <a:t>1. </a:t>
            </a:r>
            <a:r>
              <a:rPr lang="zh-CN" altLang="en-US" dirty="0" smtClean="0"/>
              <a:t>处理图像（灰度，二值化）</a:t>
            </a:r>
            <a:endParaRPr lang="en-US" altLang="zh-CN" dirty="0" smtClean="0"/>
          </a:p>
          <a:p>
            <a:pPr marL="617220" lvl="1" indent="-342900">
              <a:buAutoNum type="arabicPeriod"/>
            </a:pPr>
            <a:endParaRPr lang="en-US" altLang="zh-CN" dirty="0" smtClean="0"/>
          </a:p>
          <a:p>
            <a:pPr marL="274320" lvl="1" indent="0">
              <a:buNone/>
            </a:pPr>
            <a:r>
              <a:rPr lang="en-US" altLang="zh-CN" dirty="0" smtClean="0"/>
              <a:t>2. </a:t>
            </a:r>
            <a:r>
              <a:rPr lang="zh-CN" altLang="en-US" dirty="0" smtClean="0"/>
              <a:t>找到合适的标识并确定标识的</a:t>
            </a:r>
            <a:r>
              <a:rPr lang="en-US" altLang="zh-CN" dirty="0" smtClean="0"/>
              <a:t>ID</a:t>
            </a:r>
          </a:p>
          <a:p>
            <a:pPr marL="274320" lvl="1" indent="0">
              <a:buNone/>
            </a:pPr>
            <a:endParaRPr lang="en-US" altLang="zh-CN" dirty="0" smtClean="0"/>
          </a:p>
          <a:p>
            <a:pPr marL="274320" lvl="1" indent="0">
              <a:buNone/>
            </a:pPr>
            <a:r>
              <a:rPr lang="en-US" altLang="zh-CN" dirty="0"/>
              <a:t>3</a:t>
            </a:r>
            <a:r>
              <a:rPr lang="en-US" altLang="zh-CN" dirty="0" smtClean="0"/>
              <a:t>. </a:t>
            </a:r>
            <a:r>
              <a:rPr lang="zh-CN" altLang="en-US" dirty="0" smtClean="0"/>
              <a:t>通过欧式变换的到摄像机与标识在三维场景的变换</a:t>
            </a:r>
            <a:endParaRPr lang="zh-CN" altLang="en-US" dirty="0"/>
          </a:p>
        </p:txBody>
      </p:sp>
      <p:pic>
        <p:nvPicPr>
          <p:cNvPr id="4" name="图片 3"/>
          <p:cNvPicPr>
            <a:picLocks noChangeAspect="1"/>
          </p:cNvPicPr>
          <p:nvPr/>
        </p:nvPicPr>
        <p:blipFill>
          <a:blip r:embed="rId2"/>
          <a:stretch>
            <a:fillRect/>
          </a:stretch>
        </p:blipFill>
        <p:spPr>
          <a:xfrm>
            <a:off x="7674833" y="484632"/>
            <a:ext cx="3638550" cy="1428750"/>
          </a:xfrm>
          <a:prstGeom prst="rect">
            <a:avLst/>
          </a:prstGeom>
        </p:spPr>
      </p:pic>
    </p:spTree>
    <p:extLst>
      <p:ext uri="{BB962C8B-B14F-4D97-AF65-F5344CB8AC3E}">
        <p14:creationId xmlns:p14="http://schemas.microsoft.com/office/powerpoint/2010/main" val="135968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处理图像（灰度，二值化</a:t>
            </a:r>
            <a:r>
              <a:rPr lang="zh-CN" altLang="en-US" dirty="0" smtClean="0"/>
              <a:t>）</a:t>
            </a:r>
            <a:endParaRPr lang="zh-CN" altLang="en-US" dirty="0"/>
          </a:p>
        </p:txBody>
      </p:sp>
      <p:sp>
        <p:nvSpPr>
          <p:cNvPr id="22" name="内容占位符 2"/>
          <p:cNvSpPr>
            <a:spLocks noGrp="1"/>
          </p:cNvSpPr>
          <p:nvPr>
            <p:ph idx="1"/>
          </p:nvPr>
        </p:nvSpPr>
        <p:spPr>
          <a:xfrm>
            <a:off x="1069848" y="2121408"/>
            <a:ext cx="10058400" cy="4050792"/>
          </a:xfrm>
        </p:spPr>
        <p:txBody>
          <a:bodyPr>
            <a:normAutofit/>
          </a:bodyPr>
          <a:lstStyle/>
          <a:p>
            <a:pPr marL="457200" indent="-457200">
              <a:buAutoNum type="arabicPeriod"/>
            </a:pPr>
            <a:r>
              <a:rPr lang="zh-CN" altLang="en-US" dirty="0" smtClean="0"/>
              <a:t>通过</a:t>
            </a:r>
            <a:r>
              <a:rPr lang="en-US" altLang="zh-CN" dirty="0" err="1" smtClean="0"/>
              <a:t>cvtColor</a:t>
            </a:r>
            <a:r>
              <a:rPr lang="zh-CN" altLang="en-US" dirty="0" smtClean="0"/>
              <a:t>（）的</a:t>
            </a:r>
            <a:r>
              <a:rPr lang="zh-CN" altLang="en-US" dirty="0"/>
              <a:t>到灰度</a:t>
            </a:r>
            <a:r>
              <a:rPr lang="zh-CN" altLang="en-US" dirty="0" smtClean="0"/>
              <a:t>图</a:t>
            </a:r>
            <a:endParaRPr lang="en-US" altLang="zh-CN" dirty="0"/>
          </a:p>
          <a:p>
            <a:pPr marL="457200" indent="-457200">
              <a:buAutoNum type="arabicPeriod"/>
            </a:pPr>
            <a:endParaRPr lang="en-US" altLang="zh-CN" dirty="0" smtClean="0"/>
          </a:p>
          <a:p>
            <a:pPr marL="457200" indent="-457200">
              <a:buAutoNum type="arabicPeriod"/>
            </a:pPr>
            <a:r>
              <a:rPr lang="zh-CN" altLang="en-US" dirty="0" smtClean="0"/>
              <a:t>通过</a:t>
            </a:r>
            <a:r>
              <a:rPr lang="en-US" altLang="zh-CN" dirty="0" err="1" smtClean="0"/>
              <a:t>adaptiveThreshold</a:t>
            </a:r>
            <a:r>
              <a:rPr lang="zh-CN" altLang="en-US" dirty="0" smtClean="0"/>
              <a:t>（）将图片二值化</a:t>
            </a:r>
            <a:endParaRPr lang="en-US" altLang="zh-CN" dirty="0" smtClean="0"/>
          </a:p>
        </p:txBody>
      </p:sp>
      <p:pic>
        <p:nvPicPr>
          <p:cNvPr id="25" name="图片 24"/>
          <p:cNvPicPr>
            <a:picLocks noChangeAspect="1"/>
          </p:cNvPicPr>
          <p:nvPr/>
        </p:nvPicPr>
        <p:blipFill>
          <a:blip r:embed="rId2"/>
          <a:stretch>
            <a:fillRect/>
          </a:stretch>
        </p:blipFill>
        <p:spPr>
          <a:xfrm>
            <a:off x="1568663" y="3489469"/>
            <a:ext cx="9886950" cy="1973864"/>
          </a:xfrm>
          <a:prstGeom prst="rect">
            <a:avLst/>
          </a:prstGeom>
        </p:spPr>
      </p:pic>
      <p:pic>
        <p:nvPicPr>
          <p:cNvPr id="26" name="图片 25"/>
          <p:cNvPicPr>
            <a:picLocks noChangeAspect="1"/>
          </p:cNvPicPr>
          <p:nvPr/>
        </p:nvPicPr>
        <p:blipFill>
          <a:blip r:embed="rId3"/>
          <a:stretch>
            <a:fillRect/>
          </a:stretch>
        </p:blipFill>
        <p:spPr>
          <a:xfrm>
            <a:off x="1568663" y="2550274"/>
            <a:ext cx="3600450" cy="304800"/>
          </a:xfrm>
          <a:prstGeom prst="rect">
            <a:avLst/>
          </a:prstGeom>
        </p:spPr>
      </p:pic>
    </p:spTree>
    <p:extLst>
      <p:ext uri="{BB962C8B-B14F-4D97-AF65-F5344CB8AC3E}">
        <p14:creationId xmlns:p14="http://schemas.microsoft.com/office/powerpoint/2010/main" val="2433772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53762" y="840259"/>
            <a:ext cx="4501553" cy="646331"/>
          </a:xfrm>
          <a:prstGeom prst="rect">
            <a:avLst/>
          </a:prstGeom>
          <a:noFill/>
        </p:spPr>
        <p:txBody>
          <a:bodyPr wrap="none" rtlCol="0">
            <a:spAutoFit/>
          </a:bodyPr>
          <a:lstStyle/>
          <a:p>
            <a:r>
              <a:rPr lang="en-US" altLang="zh-CN" dirty="0" smtClean="0"/>
              <a:t>3. </a:t>
            </a:r>
            <a:r>
              <a:rPr lang="zh-CN" altLang="en-US" dirty="0" smtClean="0"/>
              <a:t>通过</a:t>
            </a:r>
            <a:r>
              <a:rPr lang="en-US" altLang="zh-CN" dirty="0" err="1"/>
              <a:t>findContours</a:t>
            </a:r>
            <a:r>
              <a:rPr lang="zh-CN" altLang="en-US" dirty="0"/>
              <a:t>（）找到图中的轮廓</a:t>
            </a:r>
            <a:endParaRPr lang="en-US" altLang="zh-CN" dirty="0"/>
          </a:p>
          <a:p>
            <a:endParaRPr lang="zh-CN" altLang="en-US" dirty="0"/>
          </a:p>
        </p:txBody>
      </p:sp>
      <p:pic>
        <p:nvPicPr>
          <p:cNvPr id="18" name="图片 17"/>
          <p:cNvPicPr>
            <a:picLocks noChangeAspect="1"/>
          </p:cNvPicPr>
          <p:nvPr/>
        </p:nvPicPr>
        <p:blipFill>
          <a:blip r:embed="rId2"/>
          <a:stretch>
            <a:fillRect/>
          </a:stretch>
        </p:blipFill>
        <p:spPr>
          <a:xfrm>
            <a:off x="753762" y="1214914"/>
            <a:ext cx="10906125" cy="3657600"/>
          </a:xfrm>
          <a:prstGeom prst="rect">
            <a:avLst/>
          </a:prstGeom>
        </p:spPr>
      </p:pic>
    </p:spTree>
    <p:extLst>
      <p:ext uri="{BB962C8B-B14F-4D97-AF65-F5344CB8AC3E}">
        <p14:creationId xmlns:p14="http://schemas.microsoft.com/office/powerpoint/2010/main" val="1881744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157960" y="299860"/>
            <a:ext cx="3121987" cy="2341491"/>
          </a:xfrm>
          <a:prstGeom prst="rect">
            <a:avLst/>
          </a:prstGeom>
        </p:spPr>
      </p:pic>
      <p:sp>
        <p:nvSpPr>
          <p:cNvPr id="5" name="文本框 4"/>
          <p:cNvSpPr txBox="1"/>
          <p:nvPr/>
        </p:nvSpPr>
        <p:spPr>
          <a:xfrm>
            <a:off x="3165206" y="2641351"/>
            <a:ext cx="646331" cy="369332"/>
          </a:xfrm>
          <a:prstGeom prst="rect">
            <a:avLst/>
          </a:prstGeom>
          <a:noFill/>
        </p:spPr>
        <p:txBody>
          <a:bodyPr wrap="square" rtlCol="0">
            <a:spAutoFit/>
          </a:bodyPr>
          <a:lstStyle/>
          <a:p>
            <a:r>
              <a:rPr lang="zh-CN" altLang="en-US" dirty="0"/>
              <a:t>原图</a:t>
            </a:r>
          </a:p>
        </p:txBody>
      </p:sp>
      <p:pic>
        <p:nvPicPr>
          <p:cNvPr id="6" name="图片 5"/>
          <p:cNvPicPr>
            <a:picLocks noChangeAspect="1"/>
          </p:cNvPicPr>
          <p:nvPr/>
        </p:nvPicPr>
        <p:blipFill>
          <a:blip r:embed="rId3"/>
          <a:stretch>
            <a:fillRect/>
          </a:stretch>
        </p:blipFill>
        <p:spPr>
          <a:xfrm>
            <a:off x="6957865" y="299860"/>
            <a:ext cx="3115497" cy="2341491"/>
          </a:xfrm>
          <a:prstGeom prst="rect">
            <a:avLst/>
          </a:prstGeom>
        </p:spPr>
      </p:pic>
      <p:pic>
        <p:nvPicPr>
          <p:cNvPr id="7" name="图片 6"/>
          <p:cNvPicPr>
            <a:picLocks noChangeAspect="1"/>
          </p:cNvPicPr>
          <p:nvPr/>
        </p:nvPicPr>
        <p:blipFill>
          <a:blip r:embed="rId4"/>
          <a:stretch>
            <a:fillRect/>
          </a:stretch>
        </p:blipFill>
        <p:spPr>
          <a:xfrm>
            <a:off x="2157962" y="3645554"/>
            <a:ext cx="3121987" cy="2346368"/>
          </a:xfrm>
          <a:prstGeom prst="rect">
            <a:avLst/>
          </a:prstGeom>
        </p:spPr>
      </p:pic>
      <p:sp>
        <p:nvSpPr>
          <p:cNvPr id="8" name="文本框 7"/>
          <p:cNvSpPr txBox="1"/>
          <p:nvPr/>
        </p:nvSpPr>
        <p:spPr>
          <a:xfrm>
            <a:off x="7967780" y="2641351"/>
            <a:ext cx="877163" cy="369332"/>
          </a:xfrm>
          <a:prstGeom prst="rect">
            <a:avLst/>
          </a:prstGeom>
          <a:noFill/>
        </p:spPr>
        <p:txBody>
          <a:bodyPr wrap="none" rtlCol="0">
            <a:spAutoFit/>
          </a:bodyPr>
          <a:lstStyle/>
          <a:p>
            <a:r>
              <a:rPr lang="zh-CN" altLang="en-US" dirty="0" smtClean="0"/>
              <a:t>灰度图</a:t>
            </a:r>
            <a:endParaRPr lang="zh-CN" altLang="en-US" dirty="0"/>
          </a:p>
        </p:txBody>
      </p:sp>
      <p:sp>
        <p:nvSpPr>
          <p:cNvPr id="9" name="文本框 8"/>
          <p:cNvSpPr txBox="1"/>
          <p:nvPr/>
        </p:nvSpPr>
        <p:spPr>
          <a:xfrm>
            <a:off x="3280373" y="6164155"/>
            <a:ext cx="877163" cy="369332"/>
          </a:xfrm>
          <a:prstGeom prst="rect">
            <a:avLst/>
          </a:prstGeom>
          <a:noFill/>
        </p:spPr>
        <p:txBody>
          <a:bodyPr wrap="none" rtlCol="0">
            <a:spAutoFit/>
          </a:bodyPr>
          <a:lstStyle/>
          <a:p>
            <a:r>
              <a:rPr lang="zh-CN" altLang="en-US" dirty="0" smtClean="0"/>
              <a:t>二值化</a:t>
            </a:r>
            <a:endParaRPr lang="zh-CN" altLang="en-US" dirty="0"/>
          </a:p>
        </p:txBody>
      </p:sp>
      <p:pic>
        <p:nvPicPr>
          <p:cNvPr id="10" name="图片 9"/>
          <p:cNvPicPr>
            <a:picLocks noChangeAspect="1"/>
          </p:cNvPicPr>
          <p:nvPr/>
        </p:nvPicPr>
        <p:blipFill>
          <a:blip r:embed="rId5"/>
          <a:stretch>
            <a:fillRect/>
          </a:stretch>
        </p:blipFill>
        <p:spPr>
          <a:xfrm>
            <a:off x="7065922" y="3645554"/>
            <a:ext cx="3094078" cy="2321765"/>
          </a:xfrm>
          <a:prstGeom prst="rect">
            <a:avLst/>
          </a:prstGeom>
        </p:spPr>
      </p:pic>
      <p:sp>
        <p:nvSpPr>
          <p:cNvPr id="11" name="文本框 10"/>
          <p:cNvSpPr txBox="1"/>
          <p:nvPr/>
        </p:nvSpPr>
        <p:spPr>
          <a:xfrm>
            <a:off x="8115300" y="6164155"/>
            <a:ext cx="1107996" cy="369332"/>
          </a:xfrm>
          <a:prstGeom prst="rect">
            <a:avLst/>
          </a:prstGeom>
          <a:noFill/>
        </p:spPr>
        <p:txBody>
          <a:bodyPr wrap="none" rtlCol="0">
            <a:spAutoFit/>
          </a:bodyPr>
          <a:lstStyle/>
          <a:p>
            <a:r>
              <a:rPr lang="zh-CN" altLang="en-US" dirty="0" smtClean="0"/>
              <a:t>找出轮廓</a:t>
            </a:r>
            <a:endParaRPr lang="en-US" altLang="zh-CN" dirty="0" smtClean="0"/>
          </a:p>
        </p:txBody>
      </p:sp>
    </p:spTree>
    <p:extLst>
      <p:ext uri="{BB962C8B-B14F-4D97-AF65-F5344CB8AC3E}">
        <p14:creationId xmlns:p14="http://schemas.microsoft.com/office/powerpoint/2010/main" val="4198498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找到合适的</a:t>
            </a:r>
            <a:r>
              <a:rPr lang="zh-CN" altLang="en-US" dirty="0" smtClean="0"/>
              <a:t>标识</a:t>
            </a:r>
            <a:endParaRPr lang="zh-CN" altLang="en-US" dirty="0"/>
          </a:p>
        </p:txBody>
      </p:sp>
      <p:sp>
        <p:nvSpPr>
          <p:cNvPr id="3" name="内容占位符 2"/>
          <p:cNvSpPr>
            <a:spLocks noGrp="1"/>
          </p:cNvSpPr>
          <p:nvPr>
            <p:ph idx="1"/>
          </p:nvPr>
        </p:nvSpPr>
        <p:spPr/>
        <p:txBody>
          <a:bodyPr/>
          <a:lstStyle/>
          <a:p>
            <a:pPr lvl="1"/>
            <a:r>
              <a:rPr lang="zh-CN" altLang="en-US" dirty="0" smtClean="0"/>
              <a:t>可能是标识的标准：</a:t>
            </a:r>
            <a:endParaRPr lang="en-US" altLang="zh-CN" dirty="0" smtClean="0"/>
          </a:p>
          <a:p>
            <a:pPr marL="731520" lvl="1" indent="-457200">
              <a:buFont typeface="+mj-lt"/>
              <a:buAutoNum type="arabicPeriod"/>
            </a:pPr>
            <a:r>
              <a:rPr lang="zh-CN" altLang="en-US" dirty="0" smtClean="0"/>
              <a:t>封闭的凸四边形</a:t>
            </a:r>
            <a:endParaRPr lang="en-US" altLang="zh-CN" dirty="0" smtClean="0"/>
          </a:p>
          <a:p>
            <a:pPr marL="731520" lvl="1" indent="-457200">
              <a:buFont typeface="+mj-lt"/>
              <a:buAutoNum type="arabicPeriod"/>
            </a:pPr>
            <a:r>
              <a:rPr lang="zh-CN" altLang="en-US" dirty="0" smtClean="0"/>
              <a:t>连续点之间的距离足够大（四边形足够大）</a:t>
            </a:r>
            <a:endParaRPr lang="en-US" altLang="zh-CN" dirty="0" smtClean="0"/>
          </a:p>
          <a:p>
            <a:pPr marL="274320" lvl="1" indent="0">
              <a:buNone/>
            </a:pPr>
            <a:endParaRPr lang="en-US" altLang="zh-CN" dirty="0"/>
          </a:p>
          <a:p>
            <a:pPr lvl="1"/>
            <a:r>
              <a:rPr lang="zh-CN" altLang="en-US" dirty="0" smtClean="0"/>
              <a:t>将符合以上标准的四边形的四个顶点按照逆时针排序后放入一个集合。</a:t>
            </a:r>
            <a:endParaRPr lang="en-US" altLang="zh-CN" dirty="0" smtClean="0"/>
          </a:p>
          <a:p>
            <a:pPr lvl="1"/>
            <a:endParaRPr lang="en-US" altLang="zh-CN" dirty="0"/>
          </a:p>
          <a:p>
            <a:pPr lvl="1"/>
            <a:r>
              <a:rPr lang="zh-CN" altLang="en-US" dirty="0" smtClean="0"/>
              <a:t>检查集合中可能时标识的四边形，若有两个相邻的四边形，则取其中周长较长的那一个。</a:t>
            </a:r>
            <a:endParaRPr lang="en-US" altLang="zh-CN" dirty="0" smtClean="0"/>
          </a:p>
          <a:p>
            <a:pPr lvl="1"/>
            <a:endParaRPr lang="en-US" altLang="zh-CN" dirty="0"/>
          </a:p>
          <a:p>
            <a:pPr lvl="1"/>
            <a:r>
              <a:rPr lang="zh-CN" altLang="en-US" dirty="0" smtClean="0"/>
              <a:t>根据海明码尝试读取集合中可能标识的</a:t>
            </a:r>
            <a:r>
              <a:rPr lang="en-US" altLang="zh-CN" dirty="0" smtClean="0"/>
              <a:t>ID</a:t>
            </a:r>
            <a:r>
              <a:rPr lang="zh-CN" altLang="en-US" dirty="0" smtClean="0"/>
              <a:t>， 若能有合理的</a:t>
            </a:r>
            <a:r>
              <a:rPr lang="en-US" altLang="zh-CN" dirty="0" smtClean="0"/>
              <a:t>ID</a:t>
            </a:r>
            <a:r>
              <a:rPr lang="zh-CN" altLang="en-US" dirty="0" smtClean="0"/>
              <a:t>，则将这个标识放入标识集合中等待下一步处理。</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p:txBody>
      </p:sp>
    </p:spTree>
    <p:extLst>
      <p:ext uri="{BB962C8B-B14F-4D97-AF65-F5344CB8AC3E}">
        <p14:creationId xmlns:p14="http://schemas.microsoft.com/office/powerpoint/2010/main" val="415182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编码标识识别（</a:t>
            </a:r>
            <a:r>
              <a:rPr lang="en-US" altLang="zh-CN" dirty="0" smtClean="0"/>
              <a:t>Hamming Code</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每个标记可以划分成</a:t>
            </a:r>
            <a:r>
              <a:rPr lang="en-US" altLang="zh-CN" dirty="0"/>
              <a:t>7*7</a:t>
            </a:r>
            <a:r>
              <a:rPr lang="zh-CN" altLang="en-US" dirty="0"/>
              <a:t>个方格，黑格子表示</a:t>
            </a:r>
            <a:r>
              <a:rPr lang="en-US" altLang="zh-CN" dirty="0"/>
              <a:t>0</a:t>
            </a:r>
            <a:r>
              <a:rPr lang="zh-CN" altLang="en-US" dirty="0"/>
              <a:t>，白格子表示</a:t>
            </a:r>
            <a:r>
              <a:rPr lang="en-US" altLang="zh-CN" dirty="0"/>
              <a:t>1</a:t>
            </a:r>
            <a:r>
              <a:rPr lang="zh-CN" altLang="en-US" dirty="0"/>
              <a:t>。这样标记内部将有</a:t>
            </a:r>
            <a:r>
              <a:rPr lang="en-US" altLang="zh-CN" dirty="0"/>
              <a:t>5</a:t>
            </a:r>
            <a:r>
              <a:rPr lang="zh-CN" altLang="en-US" dirty="0"/>
              <a:t>个数字，而每个数字由</a:t>
            </a:r>
            <a:r>
              <a:rPr lang="en-US" altLang="zh-CN" dirty="0"/>
              <a:t>5</a:t>
            </a:r>
            <a:r>
              <a:rPr lang="zh-CN" altLang="en-US" dirty="0"/>
              <a:t>个</a:t>
            </a:r>
            <a:r>
              <a:rPr lang="en-US" altLang="zh-CN" dirty="0"/>
              <a:t>bit</a:t>
            </a:r>
            <a:r>
              <a:rPr lang="zh-CN" altLang="en-US" dirty="0"/>
              <a:t>表示。具体编码方式类似于海明码，</a:t>
            </a:r>
            <a:r>
              <a:rPr lang="en-US" altLang="zh-CN" dirty="0"/>
              <a:t>3</a:t>
            </a:r>
            <a:r>
              <a:rPr lang="zh-CN" altLang="en-US" dirty="0"/>
              <a:t>个</a:t>
            </a:r>
            <a:r>
              <a:rPr lang="en-US" altLang="zh-CN" dirty="0"/>
              <a:t>bit</a:t>
            </a:r>
            <a:r>
              <a:rPr lang="zh-CN" altLang="en-US" dirty="0"/>
              <a:t>用于校验，</a:t>
            </a:r>
            <a:r>
              <a:rPr lang="en-US" altLang="zh-CN" dirty="0"/>
              <a:t>2</a:t>
            </a:r>
            <a:r>
              <a:rPr lang="zh-CN" altLang="en-US" dirty="0"/>
              <a:t>个</a:t>
            </a:r>
            <a:r>
              <a:rPr lang="en-US" altLang="zh-CN" dirty="0"/>
              <a:t>bit</a:t>
            </a:r>
            <a:r>
              <a:rPr lang="zh-CN" altLang="en-US" dirty="0"/>
              <a:t>用于存放数据，因此每</a:t>
            </a:r>
            <a:r>
              <a:rPr lang="en-US" altLang="zh-CN" dirty="0"/>
              <a:t>5</a:t>
            </a:r>
            <a:r>
              <a:rPr lang="zh-CN" altLang="en-US" dirty="0"/>
              <a:t>个</a:t>
            </a:r>
            <a:r>
              <a:rPr lang="en-US" altLang="zh-CN" dirty="0"/>
              <a:t>bit</a:t>
            </a:r>
            <a:r>
              <a:rPr lang="zh-CN" altLang="en-US" dirty="0"/>
              <a:t>可以表达</a:t>
            </a:r>
            <a:r>
              <a:rPr lang="en-US" altLang="zh-CN" dirty="0"/>
              <a:t>4</a:t>
            </a:r>
            <a:r>
              <a:rPr lang="zh-CN" altLang="en-US" dirty="0"/>
              <a:t>种数据，而</a:t>
            </a:r>
            <a:r>
              <a:rPr lang="en-US" altLang="zh-CN" dirty="0"/>
              <a:t>5</a:t>
            </a:r>
            <a:r>
              <a:rPr lang="zh-CN" altLang="en-US" dirty="0"/>
              <a:t>行这样的编码可以表达</a:t>
            </a:r>
            <a:r>
              <a:rPr lang="en-US" altLang="zh-CN" dirty="0"/>
              <a:t>4^5=1024</a:t>
            </a:r>
            <a:r>
              <a:rPr lang="zh-CN" altLang="en-US" dirty="0"/>
              <a:t>个数据。</a:t>
            </a:r>
          </a:p>
        </p:txBody>
      </p:sp>
      <p:pic>
        <p:nvPicPr>
          <p:cNvPr id="6" name="图片 5"/>
          <p:cNvPicPr>
            <a:picLocks noChangeAspect="1"/>
          </p:cNvPicPr>
          <p:nvPr/>
        </p:nvPicPr>
        <p:blipFill>
          <a:blip r:embed="rId2"/>
          <a:stretch>
            <a:fillRect/>
          </a:stretch>
        </p:blipFill>
        <p:spPr>
          <a:xfrm>
            <a:off x="1283943" y="3238371"/>
            <a:ext cx="3248025" cy="3248025"/>
          </a:xfrm>
          <a:prstGeom prst="rect">
            <a:avLst/>
          </a:prstGeom>
        </p:spPr>
      </p:pic>
      <p:pic>
        <p:nvPicPr>
          <p:cNvPr id="7" name="图片 6"/>
          <p:cNvPicPr>
            <a:picLocks noChangeAspect="1"/>
          </p:cNvPicPr>
          <p:nvPr/>
        </p:nvPicPr>
        <p:blipFill>
          <a:blip r:embed="rId3"/>
          <a:stretch>
            <a:fillRect/>
          </a:stretch>
        </p:blipFill>
        <p:spPr>
          <a:xfrm>
            <a:off x="5886451" y="3930350"/>
            <a:ext cx="2427366" cy="1803186"/>
          </a:xfrm>
          <a:prstGeom prst="rect">
            <a:avLst/>
          </a:prstGeom>
        </p:spPr>
      </p:pic>
    </p:spTree>
    <p:extLst>
      <p:ext uri="{BB962C8B-B14F-4D97-AF65-F5344CB8AC3E}">
        <p14:creationId xmlns:p14="http://schemas.microsoft.com/office/powerpoint/2010/main" val="357291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69954" y="1071177"/>
            <a:ext cx="11141973" cy="4971277"/>
          </a:xfrm>
          <a:prstGeom prst="rect">
            <a:avLst/>
          </a:prstGeom>
        </p:spPr>
      </p:pic>
      <p:sp>
        <p:nvSpPr>
          <p:cNvPr id="6" name="文本框 5"/>
          <p:cNvSpPr txBox="1"/>
          <p:nvPr/>
        </p:nvSpPr>
        <p:spPr>
          <a:xfrm>
            <a:off x="569954" y="556054"/>
            <a:ext cx="5724644" cy="369332"/>
          </a:xfrm>
          <a:prstGeom prst="rect">
            <a:avLst/>
          </a:prstGeom>
          <a:noFill/>
        </p:spPr>
        <p:txBody>
          <a:bodyPr wrap="none" rtlCol="0">
            <a:spAutoFit/>
          </a:bodyPr>
          <a:lstStyle/>
          <a:p>
            <a:r>
              <a:rPr lang="zh-CN" altLang="en-US" dirty="0" smtClean="0"/>
              <a:t>计算海明距离，取最短的海明距离作为标识的标准方向</a:t>
            </a:r>
            <a:endParaRPr lang="zh-CN" altLang="en-US" dirty="0"/>
          </a:p>
        </p:txBody>
      </p:sp>
    </p:spTree>
    <p:extLst>
      <p:ext uri="{BB962C8B-B14F-4D97-AF65-F5344CB8AC3E}">
        <p14:creationId xmlns:p14="http://schemas.microsoft.com/office/powerpoint/2010/main" val="388213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51361" y="1498948"/>
            <a:ext cx="4905375" cy="2219325"/>
          </a:xfrm>
          <a:prstGeom prst="rect">
            <a:avLst/>
          </a:prstGeom>
        </p:spPr>
      </p:pic>
      <p:sp>
        <p:nvSpPr>
          <p:cNvPr id="5" name="文本框 4"/>
          <p:cNvSpPr txBox="1"/>
          <p:nvPr/>
        </p:nvSpPr>
        <p:spPr>
          <a:xfrm>
            <a:off x="949539" y="852617"/>
            <a:ext cx="1832553" cy="646331"/>
          </a:xfrm>
          <a:prstGeom prst="rect">
            <a:avLst/>
          </a:prstGeom>
          <a:noFill/>
        </p:spPr>
        <p:txBody>
          <a:bodyPr wrap="none" rtlCol="0">
            <a:spAutoFit/>
          </a:bodyPr>
          <a:lstStyle/>
          <a:p>
            <a:r>
              <a:rPr lang="zh-CN" altLang="en-US" dirty="0" smtClean="0"/>
              <a:t>计算标识的</a:t>
            </a:r>
            <a:r>
              <a:rPr lang="en-US" altLang="zh-CN" dirty="0" smtClean="0"/>
              <a:t>ID</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3023726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021355" y="638303"/>
            <a:ext cx="6124575" cy="4543425"/>
          </a:xfrm>
          <a:prstGeom prst="rect">
            <a:avLst/>
          </a:prstGeom>
        </p:spPr>
      </p:pic>
      <p:sp>
        <p:nvSpPr>
          <p:cNvPr id="5" name="文本框 4"/>
          <p:cNvSpPr txBox="1"/>
          <p:nvPr/>
        </p:nvSpPr>
        <p:spPr>
          <a:xfrm>
            <a:off x="5414228" y="5572898"/>
            <a:ext cx="1338828" cy="646331"/>
          </a:xfrm>
          <a:prstGeom prst="rect">
            <a:avLst/>
          </a:prstGeom>
          <a:noFill/>
        </p:spPr>
        <p:txBody>
          <a:bodyPr wrap="none" rtlCol="0">
            <a:spAutoFit/>
          </a:bodyPr>
          <a:lstStyle/>
          <a:p>
            <a:r>
              <a:rPr lang="zh-CN" altLang="en-US" dirty="0" smtClean="0"/>
              <a:t>最终的标识</a:t>
            </a:r>
            <a:endParaRPr lang="en-US" altLang="zh-CN" dirty="0" smtClean="0"/>
          </a:p>
          <a:p>
            <a:endParaRPr lang="zh-CN" altLang="en-US" dirty="0"/>
          </a:p>
        </p:txBody>
      </p:sp>
    </p:spTree>
    <p:extLst>
      <p:ext uri="{BB962C8B-B14F-4D97-AF65-F5344CB8AC3E}">
        <p14:creationId xmlns:p14="http://schemas.microsoft.com/office/powerpoint/2010/main" val="377661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 </a:t>
            </a:r>
            <a:r>
              <a:rPr lang="zh-CN" altLang="en-US" dirty="0"/>
              <a:t>通过欧式变换的到摄像机与标识在三维场景的</a:t>
            </a:r>
            <a:r>
              <a:rPr lang="zh-CN" altLang="en-US" dirty="0" smtClean="0"/>
              <a:t>变换</a:t>
            </a:r>
            <a:endParaRPr lang="zh-CN" altLang="en-US" dirty="0"/>
          </a:p>
        </p:txBody>
      </p:sp>
      <p:sp>
        <p:nvSpPr>
          <p:cNvPr id="3" name="内容占位符 2"/>
          <p:cNvSpPr>
            <a:spLocks noGrp="1"/>
          </p:cNvSpPr>
          <p:nvPr>
            <p:ph idx="1"/>
          </p:nvPr>
        </p:nvSpPr>
        <p:spPr/>
        <p:txBody>
          <a:bodyPr/>
          <a:lstStyle/>
          <a:p>
            <a:r>
              <a:rPr lang="zh-CN" altLang="en-US" dirty="0" smtClean="0"/>
              <a:t>欧氏变换：</a:t>
            </a:r>
            <a:endParaRPr lang="en-US" altLang="zh-CN" dirty="0" smtClean="0"/>
          </a:p>
          <a:p>
            <a:endParaRPr lang="en-US" altLang="zh-CN" dirty="0"/>
          </a:p>
          <a:p>
            <a:endParaRPr lang="en-US" altLang="zh-CN" dirty="0" smtClean="0"/>
          </a:p>
          <a:p>
            <a:r>
              <a:rPr lang="en-US" altLang="zh-CN" dirty="0"/>
              <a:t>M</a:t>
            </a:r>
            <a:r>
              <a:rPr lang="zh-CN" altLang="en-US" dirty="0"/>
              <a:t>表示三维世界中的点； </a:t>
            </a:r>
            <a:br>
              <a:rPr lang="zh-CN" altLang="en-US" dirty="0"/>
            </a:br>
            <a:r>
              <a:rPr lang="en-US" altLang="zh-CN" dirty="0"/>
              <a:t>[R|T]</a:t>
            </a:r>
            <a:r>
              <a:rPr lang="zh-CN" altLang="en-US" dirty="0"/>
              <a:t>表示欧氏变换，是一个</a:t>
            </a:r>
            <a:r>
              <a:rPr lang="en-US" altLang="zh-CN" dirty="0"/>
              <a:t>3*4</a:t>
            </a:r>
            <a:r>
              <a:rPr lang="zh-CN" altLang="en-US" dirty="0"/>
              <a:t>矩阵 </a:t>
            </a:r>
            <a:br>
              <a:rPr lang="zh-CN" altLang="en-US" dirty="0"/>
            </a:br>
            <a:r>
              <a:rPr lang="en-US" altLang="zh-CN" dirty="0"/>
              <a:t>A</a:t>
            </a:r>
            <a:r>
              <a:rPr lang="zh-CN" altLang="en-US" dirty="0"/>
              <a:t>表示相机参数矩阵，存放相机内部参数 </a:t>
            </a:r>
            <a:br>
              <a:rPr lang="zh-CN" altLang="en-US" dirty="0"/>
            </a:br>
            <a:r>
              <a:rPr lang="en-US" altLang="zh-CN" dirty="0"/>
              <a:t>P</a:t>
            </a:r>
            <a:r>
              <a:rPr lang="zh-CN" altLang="en-US" dirty="0"/>
              <a:t>表示</a:t>
            </a:r>
            <a:r>
              <a:rPr lang="en-US" altLang="zh-CN" dirty="0"/>
              <a:t>M</a:t>
            </a:r>
            <a:r>
              <a:rPr lang="zh-CN" altLang="en-US" dirty="0"/>
              <a:t>在二维空间的投影，是一个二维点。</a:t>
            </a:r>
            <a:endParaRPr lang="en-US" altLang="zh-CN" dirty="0" smtClean="0"/>
          </a:p>
          <a:p>
            <a:endParaRPr lang="zh-CN" altLang="en-US" dirty="0"/>
          </a:p>
        </p:txBody>
      </p:sp>
      <p:pic>
        <p:nvPicPr>
          <p:cNvPr id="4102" name="Picture 6"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542" y="2462812"/>
            <a:ext cx="3375208" cy="70051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6630816" y="2313432"/>
            <a:ext cx="3971925" cy="3886200"/>
          </a:xfrm>
          <a:prstGeom prst="rect">
            <a:avLst/>
          </a:prstGeom>
        </p:spPr>
      </p:pic>
    </p:spTree>
    <p:extLst>
      <p:ext uri="{BB962C8B-B14F-4D97-AF65-F5344CB8AC3E}">
        <p14:creationId xmlns:p14="http://schemas.microsoft.com/office/powerpoint/2010/main" val="404188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Augment Reality </a:t>
            </a:r>
            <a:r>
              <a:rPr lang="zh-CN" altLang="en-US" dirty="0" smtClean="0"/>
              <a:t>增强现实</a:t>
            </a:r>
            <a:endParaRPr lang="zh-CN" altLang="en-US" dirty="0"/>
          </a:p>
        </p:txBody>
      </p:sp>
      <p:sp>
        <p:nvSpPr>
          <p:cNvPr id="3" name="内容占位符 2"/>
          <p:cNvSpPr>
            <a:spLocks noGrp="1"/>
          </p:cNvSpPr>
          <p:nvPr>
            <p:ph idx="1"/>
          </p:nvPr>
        </p:nvSpPr>
        <p:spPr/>
        <p:txBody>
          <a:bodyPr/>
          <a:lstStyle/>
          <a:p>
            <a:r>
              <a:rPr lang="zh-CN" altLang="en-US" dirty="0"/>
              <a:t>是一种</a:t>
            </a:r>
            <a:r>
              <a:rPr lang="zh-CN" altLang="en-US" dirty="0">
                <a:solidFill>
                  <a:srgbClr val="FF0000"/>
                </a:solidFill>
              </a:rPr>
              <a:t>实时</a:t>
            </a:r>
            <a:r>
              <a:rPr lang="zh-CN" altLang="en-US" dirty="0"/>
              <a:t>地计算摄影机影像的位置及角度并加上相应图像的技术，这种技术的目标是在屏幕上把虚拟世界套在现实世界并进行</a:t>
            </a:r>
            <a:r>
              <a:rPr lang="zh-CN" altLang="en-US" dirty="0">
                <a:solidFill>
                  <a:srgbClr val="FF0000"/>
                </a:solidFill>
              </a:rPr>
              <a:t>互动</a:t>
            </a:r>
            <a:r>
              <a:rPr lang="zh-CN" altLang="en-US" dirty="0"/>
              <a:t>。（</a:t>
            </a:r>
            <a:r>
              <a:rPr lang="zh-CN" altLang="en-US" dirty="0" smtClean="0"/>
              <a:t>维基百科）</a:t>
            </a:r>
            <a:endParaRPr lang="en-US" altLang="zh-CN" dirty="0" smtClean="0"/>
          </a:p>
          <a:p>
            <a:pPr marL="0" indent="0">
              <a:buNone/>
            </a:pPr>
            <a:endParaRPr lang="en-US" altLang="zh-CN" dirty="0"/>
          </a:p>
          <a:p>
            <a:pPr marL="0" indent="0">
              <a:buNone/>
            </a:pPr>
            <a:r>
              <a:rPr lang="zh-CN" altLang="en-US" dirty="0" smtClean="0"/>
              <a:t>定义：</a:t>
            </a:r>
            <a:endParaRPr lang="en-US" altLang="zh-CN" dirty="0" smtClean="0"/>
          </a:p>
          <a:p>
            <a:pPr marL="0" indent="0">
              <a:buNone/>
            </a:pPr>
            <a:r>
              <a:rPr lang="en-US" altLang="zh-CN" dirty="0" smtClean="0"/>
              <a:t>1.</a:t>
            </a:r>
            <a:r>
              <a:rPr lang="zh-CN" altLang="en-US" dirty="0"/>
              <a:t>将虚拟物与现实</a:t>
            </a:r>
            <a:r>
              <a:rPr lang="zh-CN" altLang="en-US" dirty="0" smtClean="0"/>
              <a:t>结合、即时互动、三维</a:t>
            </a:r>
            <a:endParaRPr lang="en-US" altLang="zh-CN" dirty="0" smtClean="0"/>
          </a:p>
          <a:p>
            <a:pPr marL="0" indent="0">
              <a:buNone/>
            </a:pPr>
            <a:r>
              <a:rPr lang="en-US" altLang="zh-CN" dirty="0" smtClean="0"/>
              <a:t>2.</a:t>
            </a:r>
            <a:r>
              <a:rPr lang="zh-CN" altLang="en-US" dirty="0" smtClean="0"/>
              <a:t>现实</a:t>
            </a:r>
            <a:r>
              <a:rPr lang="en-US" altLang="zh-CN" dirty="0" smtClean="0"/>
              <a:t>-</a:t>
            </a:r>
            <a:r>
              <a:rPr lang="zh-CN" altLang="en-US" dirty="0" smtClean="0"/>
              <a:t>虚拟连续系统（</a:t>
            </a:r>
            <a:r>
              <a:rPr lang="en-US" altLang="zh-CN" dirty="0"/>
              <a:t>Milgram's Reality-</a:t>
            </a:r>
            <a:r>
              <a:rPr lang="en-US" altLang="zh-CN" dirty="0" err="1"/>
              <a:t>Virtuality</a:t>
            </a:r>
            <a:r>
              <a:rPr lang="en-US" altLang="zh-CN" dirty="0"/>
              <a:t> Continuum</a:t>
            </a:r>
            <a:r>
              <a:rPr lang="zh-CN" altLang="en-US" dirty="0" smtClean="0"/>
              <a:t>）</a:t>
            </a:r>
            <a:endParaRPr lang="zh-CN" altLang="en-US" dirty="0"/>
          </a:p>
          <a:p>
            <a:pPr marL="0" indent="0">
              <a:buNone/>
            </a:pPr>
            <a:endParaRPr lang="en-US" altLang="zh-CN" dirty="0"/>
          </a:p>
          <a:p>
            <a:endParaRPr lang="en-US" altLang="zh-CN" dirty="0" smtClean="0"/>
          </a:p>
          <a:p>
            <a:endParaRPr lang="zh-CN" altLang="en-US" dirty="0"/>
          </a:p>
        </p:txBody>
      </p:sp>
      <p:pic>
        <p:nvPicPr>
          <p:cNvPr id="8" name="图片 7"/>
          <p:cNvPicPr>
            <a:picLocks noChangeAspect="1"/>
          </p:cNvPicPr>
          <p:nvPr/>
        </p:nvPicPr>
        <p:blipFill>
          <a:blip r:embed="rId2"/>
          <a:stretch>
            <a:fillRect/>
          </a:stretch>
        </p:blipFill>
        <p:spPr>
          <a:xfrm>
            <a:off x="2899484" y="4492711"/>
            <a:ext cx="6176705" cy="1584694"/>
          </a:xfrm>
          <a:prstGeom prst="rect">
            <a:avLst/>
          </a:prstGeom>
        </p:spPr>
      </p:pic>
    </p:spTree>
    <p:extLst>
      <p:ext uri="{BB962C8B-B14F-4D97-AF65-F5344CB8AC3E}">
        <p14:creationId xmlns:p14="http://schemas.microsoft.com/office/powerpoint/2010/main" val="2896499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OpenCV</a:t>
            </a:r>
            <a:r>
              <a:rPr lang="zh-CN" altLang="en-US" dirty="0" smtClean="0"/>
              <a:t>总结</a:t>
            </a:r>
            <a:endParaRPr lang="zh-CN" altLang="en-US" dirty="0"/>
          </a:p>
        </p:txBody>
      </p:sp>
      <p:sp>
        <p:nvSpPr>
          <p:cNvPr id="3" name="内容占位符 2"/>
          <p:cNvSpPr>
            <a:spLocks noGrp="1"/>
          </p:cNvSpPr>
          <p:nvPr>
            <p:ph idx="1"/>
          </p:nvPr>
        </p:nvSpPr>
        <p:spPr/>
        <p:txBody>
          <a:bodyPr/>
          <a:lstStyle/>
          <a:p>
            <a:pPr marL="0" indent="0">
              <a:buNone/>
            </a:pPr>
            <a:endParaRPr lang="en-US" altLang="zh-CN" dirty="0" smtClean="0"/>
          </a:p>
          <a:p>
            <a:r>
              <a:rPr lang="zh-CN" altLang="en-US" dirty="0" smtClean="0"/>
              <a:t>至此，借助</a:t>
            </a:r>
            <a:r>
              <a:rPr lang="en-US" altLang="zh-CN" dirty="0" err="1" smtClean="0"/>
              <a:t>OpenCV</a:t>
            </a:r>
            <a:r>
              <a:rPr lang="zh-CN" altLang="en-US" dirty="0"/>
              <a:t>完成</a:t>
            </a:r>
            <a:r>
              <a:rPr lang="zh-CN" altLang="en-US" dirty="0" smtClean="0"/>
              <a:t>了标识的识别，标识</a:t>
            </a:r>
            <a:r>
              <a:rPr lang="en-US" altLang="zh-CN" dirty="0" smtClean="0"/>
              <a:t>ID</a:t>
            </a:r>
            <a:r>
              <a:rPr lang="zh-CN" altLang="en-US" dirty="0" smtClean="0"/>
              <a:t>的获取，以及在三维空间中标识的变换。接下来需要依靠这些数据是用</a:t>
            </a:r>
            <a:r>
              <a:rPr lang="en-US" altLang="zh-CN" dirty="0" smtClean="0"/>
              <a:t>Unity</a:t>
            </a:r>
            <a:r>
              <a:rPr lang="zh-CN" altLang="en-US" dirty="0" smtClean="0"/>
              <a:t>在标识上把需要的物体画出来。</a:t>
            </a:r>
            <a:endParaRPr lang="zh-CN" altLang="en-US" dirty="0"/>
          </a:p>
        </p:txBody>
      </p:sp>
      <p:pic>
        <p:nvPicPr>
          <p:cNvPr id="4" name="图片 3"/>
          <p:cNvPicPr>
            <a:picLocks noChangeAspect="1"/>
          </p:cNvPicPr>
          <p:nvPr/>
        </p:nvPicPr>
        <p:blipFill>
          <a:blip r:embed="rId2"/>
          <a:stretch>
            <a:fillRect/>
          </a:stretch>
        </p:blipFill>
        <p:spPr>
          <a:xfrm>
            <a:off x="1851840" y="3267075"/>
            <a:ext cx="2828925" cy="2905125"/>
          </a:xfrm>
          <a:prstGeom prst="rect">
            <a:avLst/>
          </a:prstGeom>
        </p:spPr>
      </p:pic>
      <p:pic>
        <p:nvPicPr>
          <p:cNvPr id="5" name="图片 4"/>
          <p:cNvPicPr>
            <a:picLocks noChangeAspect="1"/>
          </p:cNvPicPr>
          <p:nvPr/>
        </p:nvPicPr>
        <p:blipFill>
          <a:blip r:embed="rId3"/>
          <a:stretch>
            <a:fillRect/>
          </a:stretch>
        </p:blipFill>
        <p:spPr>
          <a:xfrm>
            <a:off x="6545862" y="3294507"/>
            <a:ext cx="3240689" cy="2868196"/>
          </a:xfrm>
          <a:prstGeom prst="rect">
            <a:avLst/>
          </a:prstGeom>
        </p:spPr>
      </p:pic>
    </p:spTree>
    <p:extLst>
      <p:ext uri="{BB962C8B-B14F-4D97-AF65-F5344CB8AC3E}">
        <p14:creationId xmlns:p14="http://schemas.microsoft.com/office/powerpoint/2010/main" val="2525046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Unity</a:t>
            </a:r>
            <a:r>
              <a:rPr lang="zh-CN" altLang="en-US" dirty="0"/>
              <a:t>部分</a:t>
            </a:r>
          </a:p>
        </p:txBody>
      </p:sp>
      <p:sp>
        <p:nvSpPr>
          <p:cNvPr id="3" name="内容占位符 2"/>
          <p:cNvSpPr>
            <a:spLocks noGrp="1"/>
          </p:cNvSpPr>
          <p:nvPr>
            <p:ph idx="1"/>
          </p:nvPr>
        </p:nvSpPr>
        <p:spPr/>
        <p:txBody>
          <a:bodyPr/>
          <a:lstStyle/>
          <a:p>
            <a:r>
              <a:rPr lang="zh-CN" altLang="en-US" dirty="0" smtClean="0"/>
              <a:t>概述：</a:t>
            </a:r>
            <a:endParaRPr lang="en-US" altLang="zh-CN" dirty="0" smtClean="0"/>
          </a:p>
          <a:p>
            <a:pPr marL="617220" lvl="1" indent="-342900">
              <a:buFont typeface="+mj-lt"/>
              <a:buAutoNum type="arabicPeriod"/>
            </a:pPr>
            <a:r>
              <a:rPr lang="zh-CN" altLang="en-US" dirty="0" smtClean="0"/>
              <a:t>使用了两个摄像机，一个用来取背景，一个用来取所画的物体。</a:t>
            </a:r>
            <a:endParaRPr lang="en-US" altLang="zh-CN" dirty="0" smtClean="0"/>
          </a:p>
          <a:p>
            <a:pPr marL="617220" lvl="1" indent="-342900">
              <a:buFont typeface="+mj-lt"/>
              <a:buAutoNum type="arabicPeriod"/>
            </a:pPr>
            <a:r>
              <a:rPr lang="zh-CN" altLang="en-US" dirty="0" smtClean="0"/>
              <a:t>从</a:t>
            </a:r>
            <a:r>
              <a:rPr lang="en-US" altLang="zh-CN" dirty="0" err="1" smtClean="0"/>
              <a:t>OpenCV</a:t>
            </a:r>
            <a:r>
              <a:rPr lang="zh-CN" altLang="en-US" dirty="0" smtClean="0"/>
              <a:t>中取得的是所画物体的变换参数，所以本项目中的摄像机是固定不动的，而是物体在进行变换</a:t>
            </a:r>
            <a:endParaRPr lang="en-US" altLang="zh-CN" dirty="0" smtClean="0"/>
          </a:p>
          <a:p>
            <a:pPr marL="274320" lvl="1" indent="0">
              <a:buNone/>
            </a:pPr>
            <a:endParaRPr lang="en-US" altLang="zh-CN" dirty="0" smtClean="0"/>
          </a:p>
          <a:p>
            <a:pPr marL="274320" lvl="1" indent="0">
              <a:buNone/>
            </a:pPr>
            <a:r>
              <a:rPr lang="zh-CN" altLang="en-US" dirty="0" smtClean="0"/>
              <a:t>基本步骤：</a:t>
            </a:r>
            <a:endParaRPr lang="en-US" altLang="zh-CN" dirty="0" smtClean="0"/>
          </a:p>
          <a:p>
            <a:pPr marL="617220" lvl="1" indent="-342900">
              <a:buFont typeface="+mj-lt"/>
              <a:buAutoNum type="arabicPeriod"/>
            </a:pPr>
            <a:r>
              <a:rPr lang="zh-CN" altLang="en-US" dirty="0" smtClean="0"/>
              <a:t>初始化相机，储存原始图片信息传给用</a:t>
            </a:r>
            <a:r>
              <a:rPr lang="en-US" altLang="zh-CN" dirty="0" smtClean="0"/>
              <a:t>C++</a:t>
            </a:r>
            <a:r>
              <a:rPr lang="zh-CN" altLang="en-US" dirty="0" smtClean="0"/>
              <a:t>编写的</a:t>
            </a:r>
            <a:r>
              <a:rPr lang="en-US" altLang="zh-CN" dirty="0" err="1" smtClean="0"/>
              <a:t>OpenCV</a:t>
            </a:r>
            <a:r>
              <a:rPr lang="zh-CN" altLang="en-US" dirty="0" smtClean="0"/>
              <a:t>算法的库，并得到标识的</a:t>
            </a:r>
            <a:r>
              <a:rPr lang="en-US" altLang="zh-CN" dirty="0" smtClean="0"/>
              <a:t>ID,</a:t>
            </a:r>
            <a:r>
              <a:rPr lang="zh-CN" altLang="en-US" dirty="0"/>
              <a:t> </a:t>
            </a:r>
            <a:r>
              <a:rPr lang="zh-CN" altLang="en-US" dirty="0" smtClean="0"/>
              <a:t>标识的位置，以及变换的矩阵。</a:t>
            </a:r>
            <a:endParaRPr lang="en-US" altLang="zh-CN" dirty="0" smtClean="0"/>
          </a:p>
          <a:p>
            <a:pPr marL="617220" lvl="1" indent="-342900">
              <a:buFont typeface="+mj-lt"/>
              <a:buAutoNum type="arabicPeriod"/>
            </a:pPr>
            <a:r>
              <a:rPr lang="zh-CN" altLang="en-US" dirty="0" smtClean="0"/>
              <a:t>根据</a:t>
            </a:r>
            <a:r>
              <a:rPr lang="en-US" altLang="zh-CN" dirty="0" smtClean="0"/>
              <a:t>ID</a:t>
            </a:r>
            <a:r>
              <a:rPr lang="zh-CN" altLang="en-US" dirty="0" smtClean="0"/>
              <a:t>判断标识对应的图像，并根据位置和变换矩阵画出想要的物体。</a:t>
            </a:r>
            <a:endParaRPr lang="en-US" altLang="zh-CN" dirty="0" smtClean="0"/>
          </a:p>
        </p:txBody>
      </p:sp>
    </p:spTree>
    <p:extLst>
      <p:ext uri="{BB962C8B-B14F-4D97-AF65-F5344CB8AC3E}">
        <p14:creationId xmlns:p14="http://schemas.microsoft.com/office/powerpoint/2010/main" val="689150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效果图：</a:t>
            </a:r>
            <a:endParaRPr lang="zh-CN" altLang="en-US" dirty="0"/>
          </a:p>
        </p:txBody>
      </p:sp>
      <p:pic>
        <p:nvPicPr>
          <p:cNvPr id="4" name="内容占位符 3"/>
          <p:cNvPicPr>
            <a:picLocks noGrp="1" noChangeAspect="1"/>
          </p:cNvPicPr>
          <p:nvPr>
            <p:ph idx="1"/>
          </p:nvPr>
        </p:nvPicPr>
        <p:blipFill>
          <a:blip r:embed="rId2"/>
          <a:stretch>
            <a:fillRect/>
          </a:stretch>
        </p:blipFill>
        <p:spPr>
          <a:xfrm>
            <a:off x="1069848" y="1923191"/>
            <a:ext cx="4910822" cy="3708172"/>
          </a:xfrm>
          <a:prstGeom prst="rect">
            <a:avLst/>
          </a:prstGeom>
        </p:spPr>
      </p:pic>
      <p:pic>
        <p:nvPicPr>
          <p:cNvPr id="5" name="图片 4"/>
          <p:cNvPicPr>
            <a:picLocks noChangeAspect="1"/>
          </p:cNvPicPr>
          <p:nvPr/>
        </p:nvPicPr>
        <p:blipFill>
          <a:blip r:embed="rId3"/>
          <a:stretch>
            <a:fillRect/>
          </a:stretch>
        </p:blipFill>
        <p:spPr>
          <a:xfrm>
            <a:off x="6286726" y="1936135"/>
            <a:ext cx="4841522" cy="3682284"/>
          </a:xfrm>
          <a:prstGeom prst="rect">
            <a:avLst/>
          </a:prstGeom>
        </p:spPr>
      </p:pic>
    </p:spTree>
    <p:extLst>
      <p:ext uri="{BB962C8B-B14F-4D97-AF65-F5344CB8AC3E}">
        <p14:creationId xmlns:p14="http://schemas.microsoft.com/office/powerpoint/2010/main" val="3491687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效果图：</a:t>
            </a:r>
          </a:p>
        </p:txBody>
      </p:sp>
      <p:pic>
        <p:nvPicPr>
          <p:cNvPr id="4" name="内容占位符 3"/>
          <p:cNvPicPr>
            <a:picLocks noGrp="1" noChangeAspect="1"/>
          </p:cNvPicPr>
          <p:nvPr>
            <p:ph idx="1"/>
          </p:nvPr>
        </p:nvPicPr>
        <p:blipFill>
          <a:blip r:embed="rId2"/>
          <a:stretch>
            <a:fillRect/>
          </a:stretch>
        </p:blipFill>
        <p:spPr>
          <a:xfrm>
            <a:off x="1069848" y="2073114"/>
            <a:ext cx="4540525" cy="3439146"/>
          </a:xfrm>
          <a:prstGeom prst="rect">
            <a:avLst/>
          </a:prstGeom>
        </p:spPr>
      </p:pic>
      <p:pic>
        <p:nvPicPr>
          <p:cNvPr id="5" name="图片 4"/>
          <p:cNvPicPr>
            <a:picLocks noChangeAspect="1"/>
          </p:cNvPicPr>
          <p:nvPr/>
        </p:nvPicPr>
        <p:blipFill>
          <a:blip r:embed="rId3"/>
          <a:stretch>
            <a:fillRect/>
          </a:stretch>
        </p:blipFill>
        <p:spPr>
          <a:xfrm>
            <a:off x="6549080" y="2069746"/>
            <a:ext cx="4686687" cy="3513833"/>
          </a:xfrm>
          <a:prstGeom prst="rect">
            <a:avLst/>
          </a:prstGeom>
        </p:spPr>
      </p:pic>
    </p:spTree>
    <p:extLst>
      <p:ext uri="{BB962C8B-B14F-4D97-AF65-F5344CB8AC3E}">
        <p14:creationId xmlns:p14="http://schemas.microsoft.com/office/powerpoint/2010/main" val="2562940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代码</a:t>
            </a:r>
            <a:r>
              <a:rPr lang="en-US" altLang="zh-CN" dirty="0" err="1" smtClean="0"/>
              <a:t>Git</a:t>
            </a:r>
            <a:r>
              <a:rPr lang="zh-CN" altLang="en-US" dirty="0" smtClean="0"/>
              <a:t>地址</a:t>
            </a:r>
            <a:endParaRPr lang="zh-CN" altLang="en-US" dirty="0"/>
          </a:p>
        </p:txBody>
      </p:sp>
      <p:sp>
        <p:nvSpPr>
          <p:cNvPr id="3" name="内容占位符 2"/>
          <p:cNvSpPr>
            <a:spLocks noGrp="1"/>
          </p:cNvSpPr>
          <p:nvPr>
            <p:ph idx="1"/>
          </p:nvPr>
        </p:nvSpPr>
        <p:spPr/>
        <p:txBody>
          <a:bodyPr/>
          <a:lstStyle/>
          <a:p>
            <a:endParaRPr lang="en-US" altLang="zh-CN" dirty="0" smtClean="0"/>
          </a:p>
          <a:p>
            <a:r>
              <a:rPr lang="en-US" altLang="zh-CN" dirty="0" err="1" smtClean="0"/>
              <a:t>OpenCV</a:t>
            </a:r>
            <a:r>
              <a:rPr lang="en-US" altLang="zh-CN" dirty="0" smtClean="0"/>
              <a:t>:</a:t>
            </a:r>
          </a:p>
          <a:p>
            <a:pPr lvl="1"/>
            <a:r>
              <a:rPr lang="en-US" altLang="zh-CN" dirty="0"/>
              <a:t>https://github.com/yunjies/AR_Detector.git</a:t>
            </a:r>
            <a:endParaRPr lang="en-US" altLang="zh-CN" dirty="0" smtClean="0"/>
          </a:p>
          <a:p>
            <a:r>
              <a:rPr lang="en-US" altLang="zh-CN" dirty="0" smtClean="0"/>
              <a:t>Unity:</a:t>
            </a:r>
          </a:p>
          <a:p>
            <a:pPr lvl="1"/>
            <a:r>
              <a:rPr lang="en-US" altLang="zh-CN" dirty="0"/>
              <a:t>https://github.com/yunjies/AR_Project.git</a:t>
            </a:r>
            <a:endParaRPr lang="zh-CN" altLang="en-US" dirty="0"/>
          </a:p>
        </p:txBody>
      </p:sp>
    </p:spTree>
    <p:extLst>
      <p:ext uri="{BB962C8B-B14F-4D97-AF65-F5344CB8AC3E}">
        <p14:creationId xmlns:p14="http://schemas.microsoft.com/office/powerpoint/2010/main" val="2988762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p:txBody>
          <a:bodyPr/>
          <a:lstStyle/>
          <a:p>
            <a:r>
              <a:rPr lang="zh-CN" altLang="en-US" dirty="0"/>
              <a:t>基于标记的</a:t>
            </a:r>
            <a:r>
              <a:rPr lang="en-US" altLang="zh-CN" dirty="0"/>
              <a:t>AR</a:t>
            </a:r>
            <a:r>
              <a:rPr lang="zh-CN" altLang="en-US" dirty="0"/>
              <a:t>的</a:t>
            </a:r>
            <a:r>
              <a:rPr lang="en-US" altLang="zh-CN" dirty="0" err="1"/>
              <a:t>opencv</a:t>
            </a:r>
            <a:r>
              <a:rPr lang="zh-CN" altLang="en-US" dirty="0"/>
              <a:t>实现（一</a:t>
            </a:r>
            <a:r>
              <a:rPr lang="zh-CN" altLang="en-US" dirty="0" smtClean="0"/>
              <a:t>）（二） 作者：</a:t>
            </a:r>
            <a:r>
              <a:rPr lang="en-US" altLang="zh-CN" dirty="0" err="1" smtClean="0"/>
              <a:t>chuhang_zhqr</a:t>
            </a:r>
            <a:r>
              <a:rPr lang="en-US" altLang="zh-CN" dirty="0" smtClean="0"/>
              <a:t> (blog.csdn.net/</a:t>
            </a:r>
            <a:r>
              <a:rPr lang="en-US" altLang="zh-CN" dirty="0" err="1" smtClean="0"/>
              <a:t>chuhang_zhqr</a:t>
            </a:r>
            <a:r>
              <a:rPr lang="en-US" altLang="zh-CN" dirty="0" smtClean="0"/>
              <a:t>/article/details/50034669)</a:t>
            </a:r>
          </a:p>
          <a:p>
            <a:endParaRPr lang="en-US" altLang="zh-CN" dirty="0" smtClean="0"/>
          </a:p>
          <a:p>
            <a:r>
              <a:rPr lang="en-US" altLang="zh-CN" dirty="0" err="1" smtClean="0"/>
              <a:t>MarkerBased</a:t>
            </a:r>
            <a:r>
              <a:rPr lang="en-US" altLang="zh-CN" dirty="0" smtClean="0"/>
              <a:t> AR Example </a:t>
            </a:r>
            <a:r>
              <a:rPr lang="zh-CN" altLang="en-US" dirty="0" smtClean="0"/>
              <a:t>作者： </a:t>
            </a:r>
            <a:r>
              <a:rPr lang="en-US" altLang="zh-CN" dirty="0" err="1" smtClean="0"/>
              <a:t>Enox</a:t>
            </a:r>
            <a:r>
              <a:rPr lang="en-US" altLang="zh-CN" dirty="0" smtClean="0"/>
              <a:t> Software(Unity Asset Store)</a:t>
            </a:r>
          </a:p>
          <a:p>
            <a:endParaRPr lang="en-US" altLang="zh-CN" dirty="0"/>
          </a:p>
          <a:p>
            <a:r>
              <a:rPr lang="en-US" altLang="zh-CN" dirty="0" smtClean="0"/>
              <a:t>Mastering </a:t>
            </a:r>
            <a:r>
              <a:rPr lang="en-US" altLang="zh-CN" dirty="0" err="1" smtClean="0"/>
              <a:t>OpenCV</a:t>
            </a:r>
            <a:r>
              <a:rPr lang="en-US" altLang="zh-CN" dirty="0" smtClean="0"/>
              <a:t> </a:t>
            </a:r>
            <a:r>
              <a:rPr lang="en-US" altLang="zh-CN" dirty="0" err="1" smtClean="0"/>
              <a:t>charpter</a:t>
            </a:r>
            <a:r>
              <a:rPr lang="en-US" altLang="zh-CN" dirty="0" smtClean="0"/>
              <a:t> 2</a:t>
            </a:r>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15004541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Microsoft HoloLens</a:t>
            </a:r>
            <a:r>
              <a:rPr lang="zh-CN" altLang="en-US" dirty="0" smtClean="0"/>
              <a:t>演示</a:t>
            </a:r>
            <a:endParaRPr lang="zh-CN" altLang="en-US" dirty="0"/>
          </a:p>
        </p:txBody>
      </p:sp>
      <p:pic>
        <p:nvPicPr>
          <p:cNvPr id="4" name="Holy Crap This New Hololens Demo Is Freaking Craz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7138" y="2120900"/>
            <a:ext cx="7202487" cy="4051300"/>
          </a:xfrm>
        </p:spPr>
      </p:pic>
    </p:spTree>
    <p:extLst>
      <p:ext uri="{BB962C8B-B14F-4D97-AF65-F5344CB8AC3E}">
        <p14:creationId xmlns:p14="http://schemas.microsoft.com/office/powerpoint/2010/main" val="16762419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硬件</a:t>
            </a:r>
            <a:endParaRPr lang="zh-CN" altLang="en-US" dirty="0"/>
          </a:p>
        </p:txBody>
      </p:sp>
      <p:sp>
        <p:nvSpPr>
          <p:cNvPr id="3" name="内容占位符 2"/>
          <p:cNvSpPr>
            <a:spLocks noGrp="1"/>
          </p:cNvSpPr>
          <p:nvPr>
            <p:ph idx="1"/>
          </p:nvPr>
        </p:nvSpPr>
        <p:spPr/>
        <p:txBody>
          <a:bodyPr/>
          <a:lstStyle/>
          <a:p>
            <a:r>
              <a:rPr lang="zh-CN" altLang="en-US" dirty="0" smtClean="0"/>
              <a:t>头戴式显示器： </a:t>
            </a:r>
            <a:r>
              <a:rPr lang="en-US" altLang="zh-CN" dirty="0" err="1" smtClean="0"/>
              <a:t>uSens</a:t>
            </a:r>
            <a:r>
              <a:rPr lang="en-US" altLang="zh-CN" dirty="0" smtClean="0"/>
              <a:t>, </a:t>
            </a:r>
            <a:r>
              <a:rPr lang="en-US" altLang="zh-CN" dirty="0" err="1" smtClean="0"/>
              <a:t>Gestigon</a:t>
            </a:r>
            <a:r>
              <a:rPr lang="en-US" altLang="zh-CN" dirty="0" smtClean="0"/>
              <a:t>, Meta, Google</a:t>
            </a:r>
            <a:r>
              <a:rPr lang="zh-CN" altLang="en-US" dirty="0" smtClean="0"/>
              <a:t>眼镜</a:t>
            </a:r>
            <a:endParaRPr lang="en-US" altLang="zh-CN" dirty="0" smtClean="0"/>
          </a:p>
          <a:p>
            <a:r>
              <a:rPr lang="zh-CN" altLang="en-US" dirty="0"/>
              <a:t>抬头</a:t>
            </a:r>
            <a:r>
              <a:rPr lang="zh-CN" altLang="en-US" dirty="0" smtClean="0"/>
              <a:t>显示器： </a:t>
            </a:r>
            <a:r>
              <a:rPr lang="en-US" altLang="zh-CN" dirty="0" smtClean="0"/>
              <a:t>Microsoft HoloLens</a:t>
            </a:r>
          </a:p>
          <a:p>
            <a:r>
              <a:rPr lang="zh-CN" altLang="en-US" dirty="0"/>
              <a:t>移动</a:t>
            </a:r>
            <a:r>
              <a:rPr lang="zh-CN" altLang="en-US" dirty="0" smtClean="0"/>
              <a:t>设备：</a:t>
            </a:r>
            <a:endParaRPr lang="en-US" altLang="zh-CN" dirty="0" smtClean="0"/>
          </a:p>
          <a:p>
            <a:r>
              <a:rPr lang="en-US" altLang="zh-CN" dirty="0" smtClean="0"/>
              <a:t>iPhone(iPhone 8), Windows Phone, Android Phone</a:t>
            </a:r>
          </a:p>
          <a:p>
            <a:endParaRPr lang="en-US" altLang="zh-CN" dirty="0" smtClean="0"/>
          </a:p>
        </p:txBody>
      </p:sp>
      <p:pic>
        <p:nvPicPr>
          <p:cNvPr id="5" name="图片 4"/>
          <p:cNvPicPr>
            <a:picLocks noChangeAspect="1"/>
          </p:cNvPicPr>
          <p:nvPr/>
        </p:nvPicPr>
        <p:blipFill>
          <a:blip r:embed="rId2"/>
          <a:stretch>
            <a:fillRect/>
          </a:stretch>
        </p:blipFill>
        <p:spPr>
          <a:xfrm>
            <a:off x="6911953" y="3790966"/>
            <a:ext cx="4216295" cy="2408666"/>
          </a:xfrm>
          <a:prstGeom prst="rect">
            <a:avLst/>
          </a:prstGeom>
        </p:spPr>
      </p:pic>
    </p:spTree>
    <p:extLst>
      <p:ext uri="{BB962C8B-B14F-4D97-AF65-F5344CB8AC3E}">
        <p14:creationId xmlns:p14="http://schemas.microsoft.com/office/powerpoint/2010/main" val="230381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err="1"/>
              <a:t>PokeLens</a:t>
            </a:r>
            <a:endParaRPr lang="zh-CN" altLang="en-US" dirty="0"/>
          </a:p>
        </p:txBody>
      </p:sp>
      <p:sp>
        <p:nvSpPr>
          <p:cNvPr id="3" name="内容占位符 2"/>
          <p:cNvSpPr>
            <a:spLocks noGrp="1"/>
          </p:cNvSpPr>
          <p:nvPr>
            <p:ph idx="1"/>
          </p:nvPr>
        </p:nvSpPr>
        <p:spPr/>
        <p:txBody>
          <a:bodyPr/>
          <a:lstStyle/>
          <a:p>
            <a:r>
              <a:rPr lang="en-US" altLang="zh-CN" dirty="0" smtClean="0"/>
              <a:t>HoloLens </a:t>
            </a:r>
            <a:r>
              <a:rPr lang="zh-CN" altLang="en-US" dirty="0" smtClean="0"/>
              <a:t>版口袋妖怪</a:t>
            </a:r>
            <a:r>
              <a:rPr lang="en-US" altLang="zh-CN" dirty="0" smtClean="0"/>
              <a:t>AR</a:t>
            </a:r>
            <a:r>
              <a:rPr lang="zh-CN" altLang="en-US" dirty="0" smtClean="0"/>
              <a:t>战斗系统</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629" y="3288699"/>
            <a:ext cx="4238625" cy="23812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677" y="3288699"/>
            <a:ext cx="4238625" cy="2381250"/>
          </a:xfrm>
          <a:prstGeom prst="rect">
            <a:avLst/>
          </a:prstGeom>
        </p:spPr>
      </p:pic>
    </p:spTree>
    <p:extLst>
      <p:ext uri="{BB962C8B-B14F-4D97-AF65-F5344CB8AC3E}">
        <p14:creationId xmlns:p14="http://schemas.microsoft.com/office/powerpoint/2010/main" val="3219790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Dota2 Ti6 </a:t>
            </a:r>
            <a:r>
              <a:rPr lang="en-US" altLang="zh-CN" dirty="0" err="1" smtClean="0"/>
              <a:t>Ban&amp;Pick</a:t>
            </a:r>
            <a:r>
              <a:rPr lang="en-US" altLang="zh-CN" dirty="0" smtClean="0"/>
              <a:t> AR</a:t>
            </a:r>
            <a:r>
              <a:rPr lang="zh-CN" altLang="en-US" dirty="0" smtClean="0"/>
              <a:t>场景</a:t>
            </a:r>
            <a:endParaRPr lang="zh-CN" altLang="en-US" dirty="0"/>
          </a:p>
        </p:txBody>
      </p:sp>
      <p:pic>
        <p:nvPicPr>
          <p:cNvPr id="4" name="The International 2016 BanPick with AR Effec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7138" y="2120900"/>
            <a:ext cx="7202487" cy="4051300"/>
          </a:xfrm>
        </p:spPr>
      </p:pic>
    </p:spTree>
    <p:extLst>
      <p:ext uri="{BB962C8B-B14F-4D97-AF65-F5344CB8AC3E}">
        <p14:creationId xmlns:p14="http://schemas.microsoft.com/office/powerpoint/2010/main" val="3350525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传送门（</a:t>
            </a:r>
            <a:r>
              <a:rPr lang="en-US" altLang="zh-CN" dirty="0" smtClean="0"/>
              <a:t>HoloLens</a:t>
            </a:r>
            <a:r>
              <a:rPr lang="zh-CN" altLang="en-US" dirty="0" smtClean="0"/>
              <a:t>）</a:t>
            </a:r>
            <a:endParaRPr lang="zh-CN" altLang="en-US" dirty="0"/>
          </a:p>
        </p:txBody>
      </p:sp>
      <p:pic>
        <p:nvPicPr>
          <p:cNvPr id="6" name="Portal in Augmented Reality with HoloLen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7138" y="2120900"/>
            <a:ext cx="7202487" cy="4051300"/>
          </a:xfrm>
        </p:spPr>
      </p:pic>
    </p:spTree>
    <p:extLst>
      <p:ext uri="{BB962C8B-B14F-4D97-AF65-F5344CB8AC3E}">
        <p14:creationId xmlns:p14="http://schemas.microsoft.com/office/powerpoint/2010/main" val="41811497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室内设计</a:t>
            </a:r>
            <a:endParaRPr lang="zh-CN" altLang="en-US" dirty="0"/>
          </a:p>
        </p:txBody>
      </p:sp>
      <p:pic>
        <p:nvPicPr>
          <p:cNvPr id="4" name="Elementals Home AR Designe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7138" y="2120900"/>
            <a:ext cx="7202487" cy="4051300"/>
          </a:xfrm>
        </p:spPr>
      </p:pic>
    </p:spTree>
    <p:extLst>
      <p:ext uri="{BB962C8B-B14F-4D97-AF65-F5344CB8AC3E}">
        <p14:creationId xmlns:p14="http://schemas.microsoft.com/office/powerpoint/2010/main" val="276920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Marker-Based AR/ </a:t>
            </a:r>
            <a:r>
              <a:rPr lang="en-US" altLang="zh-CN" dirty="0" err="1" smtClean="0"/>
              <a:t>Markerless</a:t>
            </a:r>
            <a:r>
              <a:rPr lang="en-US" altLang="zh-CN" dirty="0" smtClean="0"/>
              <a:t> AR</a:t>
            </a:r>
            <a:endParaRPr lang="zh-CN" altLang="en-US" dirty="0"/>
          </a:p>
        </p:txBody>
      </p:sp>
      <p:sp>
        <p:nvSpPr>
          <p:cNvPr id="3" name="内容占位符 2"/>
          <p:cNvSpPr>
            <a:spLocks noGrp="1"/>
          </p:cNvSpPr>
          <p:nvPr>
            <p:ph idx="1"/>
          </p:nvPr>
        </p:nvSpPr>
        <p:spPr>
          <a:xfrm>
            <a:off x="1069848" y="2121408"/>
            <a:ext cx="5096174" cy="4050792"/>
          </a:xfrm>
        </p:spPr>
        <p:txBody>
          <a:bodyPr/>
          <a:lstStyle/>
          <a:p>
            <a:r>
              <a:rPr lang="en-US" altLang="zh-CN" dirty="0" smtClean="0"/>
              <a:t>Marker-Based:</a:t>
            </a:r>
          </a:p>
          <a:p>
            <a:pPr lvl="1"/>
            <a:r>
              <a:rPr lang="zh-CN" altLang="en-US" dirty="0" smtClean="0"/>
              <a:t>基于一个特定的标识：</a:t>
            </a:r>
            <a:endParaRPr lang="en-US" altLang="zh-CN" dirty="0" smtClean="0"/>
          </a:p>
          <a:p>
            <a:pPr lvl="1"/>
            <a:endParaRPr lang="en-US" altLang="zh-CN" dirty="0" smtClean="0"/>
          </a:p>
        </p:txBody>
      </p:sp>
      <p:pic>
        <p:nvPicPr>
          <p:cNvPr id="4" name="图片 3"/>
          <p:cNvPicPr>
            <a:picLocks noChangeAspect="1"/>
          </p:cNvPicPr>
          <p:nvPr/>
        </p:nvPicPr>
        <p:blipFill>
          <a:blip r:embed="rId2"/>
          <a:stretch>
            <a:fillRect/>
          </a:stretch>
        </p:blipFill>
        <p:spPr>
          <a:xfrm>
            <a:off x="956104" y="2899332"/>
            <a:ext cx="3162300" cy="2962275"/>
          </a:xfrm>
          <a:prstGeom prst="rect">
            <a:avLst/>
          </a:prstGeom>
        </p:spPr>
      </p:pic>
      <p:sp>
        <p:nvSpPr>
          <p:cNvPr id="5" name="文本框 4"/>
          <p:cNvSpPr txBox="1"/>
          <p:nvPr/>
        </p:nvSpPr>
        <p:spPr>
          <a:xfrm>
            <a:off x="6166022" y="2121408"/>
            <a:ext cx="500448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smtClean="0"/>
              <a:t>Markerless</a:t>
            </a:r>
            <a:r>
              <a:rPr lang="en-US" altLang="zh-CN" dirty="0" smtClean="0"/>
              <a:t>:</a:t>
            </a:r>
          </a:p>
          <a:p>
            <a:pPr marL="742950" lvl="1" indent="-285750">
              <a:buFont typeface="Arial" panose="020B0604020202020204" pitchFamily="34" charset="0"/>
              <a:buChar char="•"/>
            </a:pPr>
            <a:r>
              <a:rPr lang="zh-CN" altLang="en-US" dirty="0"/>
              <a:t>特征点</a:t>
            </a:r>
            <a:endParaRPr lang="en-US" altLang="zh-CN" dirty="0" smtClean="0"/>
          </a:p>
          <a:p>
            <a:endParaRPr lang="en-US" altLang="zh-CN" dirty="0" smtClean="0"/>
          </a:p>
          <a:p>
            <a:endParaRPr lang="zh-CN" altLang="en-US" dirty="0"/>
          </a:p>
        </p:txBody>
      </p:sp>
      <p:pic>
        <p:nvPicPr>
          <p:cNvPr id="6" name="图片 5"/>
          <p:cNvPicPr>
            <a:picLocks noChangeAspect="1"/>
          </p:cNvPicPr>
          <p:nvPr/>
        </p:nvPicPr>
        <p:blipFill>
          <a:blip r:embed="rId3"/>
          <a:stretch>
            <a:fillRect/>
          </a:stretch>
        </p:blipFill>
        <p:spPr>
          <a:xfrm>
            <a:off x="6384881" y="4380469"/>
            <a:ext cx="4048987" cy="1973996"/>
          </a:xfrm>
          <a:prstGeom prst="rect">
            <a:avLst/>
          </a:prstGeom>
        </p:spPr>
      </p:pic>
      <p:pic>
        <p:nvPicPr>
          <p:cNvPr id="7" name="图片 6"/>
          <p:cNvPicPr>
            <a:picLocks noChangeAspect="1"/>
          </p:cNvPicPr>
          <p:nvPr/>
        </p:nvPicPr>
        <p:blipFill>
          <a:blip r:embed="rId4"/>
          <a:stretch>
            <a:fillRect/>
          </a:stretch>
        </p:blipFill>
        <p:spPr>
          <a:xfrm>
            <a:off x="8259107" y="2100105"/>
            <a:ext cx="2105386" cy="2219068"/>
          </a:xfrm>
          <a:prstGeom prst="rect">
            <a:avLst/>
          </a:prstGeom>
        </p:spPr>
      </p:pic>
    </p:spTree>
    <p:extLst>
      <p:ext uri="{BB962C8B-B14F-4D97-AF65-F5344CB8AC3E}">
        <p14:creationId xmlns:p14="http://schemas.microsoft.com/office/powerpoint/2010/main" val="699200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Marker-based AR</a:t>
            </a:r>
            <a:endParaRPr lang="zh-CN" altLang="en-US" dirty="0"/>
          </a:p>
        </p:txBody>
      </p:sp>
      <p:pic>
        <p:nvPicPr>
          <p:cNvPr id="6" name="内容占位符 5"/>
          <p:cNvPicPr>
            <a:picLocks noGrp="1" noChangeAspect="1"/>
          </p:cNvPicPr>
          <p:nvPr>
            <p:ph idx="1"/>
          </p:nvPr>
        </p:nvPicPr>
        <p:blipFill>
          <a:blip r:embed="rId2"/>
          <a:stretch>
            <a:fillRect/>
          </a:stretch>
        </p:blipFill>
        <p:spPr>
          <a:xfrm>
            <a:off x="2088893" y="2093976"/>
            <a:ext cx="1866900" cy="771525"/>
          </a:xfrm>
          <a:prstGeom prst="rect">
            <a:avLst/>
          </a:prstGeom>
        </p:spPr>
      </p:pic>
      <p:pic>
        <p:nvPicPr>
          <p:cNvPr id="7" name="图片 6"/>
          <p:cNvPicPr>
            <a:picLocks noChangeAspect="1"/>
          </p:cNvPicPr>
          <p:nvPr/>
        </p:nvPicPr>
        <p:blipFill>
          <a:blip r:embed="rId3"/>
          <a:stretch>
            <a:fillRect/>
          </a:stretch>
        </p:blipFill>
        <p:spPr>
          <a:xfrm>
            <a:off x="6524495" y="1974207"/>
            <a:ext cx="2347656" cy="891294"/>
          </a:xfrm>
          <a:prstGeom prst="rect">
            <a:avLst/>
          </a:prstGeom>
        </p:spPr>
      </p:pic>
      <p:sp>
        <p:nvSpPr>
          <p:cNvPr id="8" name="文本框 7"/>
          <p:cNvSpPr txBox="1"/>
          <p:nvPr/>
        </p:nvSpPr>
        <p:spPr>
          <a:xfrm>
            <a:off x="2431072" y="3052118"/>
            <a:ext cx="1182541" cy="369332"/>
          </a:xfrm>
          <a:prstGeom prst="rect">
            <a:avLst/>
          </a:prstGeom>
          <a:noFill/>
        </p:spPr>
        <p:txBody>
          <a:bodyPr wrap="square" rtlCol="0">
            <a:spAutoFit/>
          </a:bodyPr>
          <a:lstStyle/>
          <a:p>
            <a:r>
              <a:rPr lang="zh-CN" altLang="en-US" dirty="0" smtClean="0"/>
              <a:t>读取相机</a:t>
            </a:r>
            <a:endParaRPr lang="zh-CN" altLang="en-US" dirty="0"/>
          </a:p>
        </p:txBody>
      </p:sp>
      <p:sp>
        <p:nvSpPr>
          <p:cNvPr id="9" name="文本框 8"/>
          <p:cNvSpPr txBox="1"/>
          <p:nvPr/>
        </p:nvSpPr>
        <p:spPr>
          <a:xfrm>
            <a:off x="2431072" y="5128054"/>
            <a:ext cx="1107996" cy="369332"/>
          </a:xfrm>
          <a:prstGeom prst="rect">
            <a:avLst/>
          </a:prstGeom>
          <a:noFill/>
        </p:spPr>
        <p:txBody>
          <a:bodyPr wrap="none" rtlCol="0">
            <a:spAutoFit/>
          </a:bodyPr>
          <a:lstStyle/>
          <a:p>
            <a:r>
              <a:rPr lang="zh-CN" altLang="en-US" dirty="0"/>
              <a:t>画</a:t>
            </a:r>
            <a:r>
              <a:rPr lang="zh-CN" altLang="en-US" dirty="0" smtClean="0"/>
              <a:t>出物体</a:t>
            </a:r>
            <a:endParaRPr lang="zh-CN" altLang="en-US" dirty="0"/>
          </a:p>
        </p:txBody>
      </p:sp>
      <p:sp>
        <p:nvSpPr>
          <p:cNvPr id="10" name="文本框 9"/>
          <p:cNvSpPr txBox="1"/>
          <p:nvPr/>
        </p:nvSpPr>
        <p:spPr>
          <a:xfrm>
            <a:off x="7144325" y="3985744"/>
            <a:ext cx="1107996" cy="369332"/>
          </a:xfrm>
          <a:prstGeom prst="rect">
            <a:avLst/>
          </a:prstGeom>
          <a:noFill/>
        </p:spPr>
        <p:txBody>
          <a:bodyPr wrap="none" rtlCol="0">
            <a:spAutoFit/>
          </a:bodyPr>
          <a:lstStyle/>
          <a:p>
            <a:r>
              <a:rPr lang="zh-CN" altLang="en-US" dirty="0" smtClean="0"/>
              <a:t>识别标识</a:t>
            </a:r>
            <a:endParaRPr lang="zh-CN" altLang="en-US" dirty="0"/>
          </a:p>
        </p:txBody>
      </p:sp>
      <p:cxnSp>
        <p:nvCxnSpPr>
          <p:cNvPr id="12" name="直接箭头连接符 11"/>
          <p:cNvCxnSpPr/>
          <p:nvPr/>
        </p:nvCxnSpPr>
        <p:spPr>
          <a:xfrm>
            <a:off x="3613613" y="3222113"/>
            <a:ext cx="3530712" cy="76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796154" y="3117506"/>
            <a:ext cx="1569660" cy="369332"/>
          </a:xfrm>
          <a:prstGeom prst="rect">
            <a:avLst/>
          </a:prstGeom>
          <a:noFill/>
        </p:spPr>
        <p:txBody>
          <a:bodyPr wrap="none" rtlCol="0">
            <a:spAutoFit/>
          </a:bodyPr>
          <a:lstStyle/>
          <a:p>
            <a:r>
              <a:rPr lang="zh-CN" altLang="en-US" dirty="0" smtClean="0"/>
              <a:t>传递图片信息</a:t>
            </a:r>
            <a:endParaRPr lang="zh-CN" altLang="en-US" dirty="0"/>
          </a:p>
        </p:txBody>
      </p:sp>
      <p:cxnSp>
        <p:nvCxnSpPr>
          <p:cNvPr id="16" name="直接箭头连接符 15"/>
          <p:cNvCxnSpPr>
            <a:endCxn id="9" idx="3"/>
          </p:cNvCxnSpPr>
          <p:nvPr/>
        </p:nvCxnSpPr>
        <p:spPr>
          <a:xfrm flipH="1">
            <a:off x="3539068" y="4473146"/>
            <a:ext cx="3605257" cy="839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01050" y="5025083"/>
            <a:ext cx="3416320" cy="369332"/>
          </a:xfrm>
          <a:prstGeom prst="rect">
            <a:avLst/>
          </a:prstGeom>
          <a:noFill/>
        </p:spPr>
        <p:txBody>
          <a:bodyPr wrap="none" rtlCol="0">
            <a:spAutoFit/>
          </a:bodyPr>
          <a:lstStyle/>
          <a:p>
            <a:r>
              <a:rPr lang="zh-CN" altLang="en-US" dirty="0" smtClean="0"/>
              <a:t>传递标识信息（位置以及变换）</a:t>
            </a:r>
            <a:endParaRPr lang="zh-CN" altLang="en-US" dirty="0"/>
          </a:p>
        </p:txBody>
      </p:sp>
    </p:spTree>
    <p:extLst>
      <p:ext uri="{BB962C8B-B14F-4D97-AF65-F5344CB8AC3E}">
        <p14:creationId xmlns:p14="http://schemas.microsoft.com/office/powerpoint/2010/main" val="517421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头类型">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TM03090434[[fn=木头类型]]</Template>
  <TotalTime>320</TotalTime>
  <Words>724</Words>
  <Application>Microsoft Office PowerPoint</Application>
  <PresentationFormat>宽屏</PresentationFormat>
  <Paragraphs>98</Paragraphs>
  <Slides>26</Slides>
  <Notes>1</Notes>
  <HiddenSlides>0</HiddenSlides>
  <MMClips>4</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宋体</vt:lpstr>
      <vt:lpstr>幼圆</vt:lpstr>
      <vt:lpstr>Arial</vt:lpstr>
      <vt:lpstr>Bookman Old Style</vt:lpstr>
      <vt:lpstr>Calibri</vt:lpstr>
      <vt:lpstr>Century Gothic</vt:lpstr>
      <vt:lpstr>Wingdings</vt:lpstr>
      <vt:lpstr>木头类型</vt:lpstr>
      <vt:lpstr>基于标记的AR的OpenCV实现及在Unity中的应用</vt:lpstr>
      <vt:lpstr>Augment Reality 增强现实</vt:lpstr>
      <vt:lpstr>硬件</vt:lpstr>
      <vt:lpstr>PokeLens</vt:lpstr>
      <vt:lpstr>Dota2 Ti6 Ban&amp;Pick AR场景</vt:lpstr>
      <vt:lpstr>传送门（HoloLens）</vt:lpstr>
      <vt:lpstr>室内设计</vt:lpstr>
      <vt:lpstr>Marker-Based AR/ Markerless AR</vt:lpstr>
      <vt:lpstr>Marker-based AR</vt:lpstr>
      <vt:lpstr>OpenCV</vt:lpstr>
      <vt:lpstr>1. 处理图像（灰度，二值化）</vt:lpstr>
      <vt:lpstr>PowerPoint 演示文稿</vt:lpstr>
      <vt:lpstr>PowerPoint 演示文稿</vt:lpstr>
      <vt:lpstr>2. 找到合适的标识</vt:lpstr>
      <vt:lpstr>编码标识识别（Hamming Code）</vt:lpstr>
      <vt:lpstr>PowerPoint 演示文稿</vt:lpstr>
      <vt:lpstr>PowerPoint 演示文稿</vt:lpstr>
      <vt:lpstr>PowerPoint 演示文稿</vt:lpstr>
      <vt:lpstr>3. 通过欧式变换的到摄像机与标识在三维场景的变换</vt:lpstr>
      <vt:lpstr>OpenCV总结</vt:lpstr>
      <vt:lpstr>Unity部分</vt:lpstr>
      <vt:lpstr>效果图：</vt:lpstr>
      <vt:lpstr>效果图：</vt:lpstr>
      <vt:lpstr>代码Git地址</vt:lpstr>
      <vt:lpstr>参考文献：</vt:lpstr>
      <vt:lpstr>Microsoft HoloLens演示</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基于标记的AR的OpenCV实现及在Unity的应用</dc:title>
  <dc:creator>shiyunji</dc:creator>
  <cp:lastModifiedBy>Yunjie Shi</cp:lastModifiedBy>
  <cp:revision>29</cp:revision>
  <dcterms:created xsi:type="dcterms:W3CDTF">2017-07-13T08:21:52Z</dcterms:created>
  <dcterms:modified xsi:type="dcterms:W3CDTF">2017-07-17T07:02:04Z</dcterms:modified>
</cp:coreProperties>
</file>